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59" r:id="rId5"/>
    <p:sldId id="258" r:id="rId6"/>
    <p:sldId id="260" r:id="rId7"/>
    <p:sldId id="271" r:id="rId8"/>
    <p:sldId id="272" r:id="rId9"/>
    <p:sldId id="264" r:id="rId10"/>
    <p:sldId id="269" r:id="rId11"/>
    <p:sldId id="270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Quattrocento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TcG6TP4ujDIypSpxNFrrVq+bA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5E8"/>
    <a:srgbClr val="9B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276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8523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223248" y="-2"/>
            <a:ext cx="7853082" cy="30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4728015" y="612194"/>
            <a:ext cx="2735970" cy="1835606"/>
          </a:xfrm>
          <a:custGeom>
            <a:avLst/>
            <a:gdLst/>
            <a:ahLst/>
            <a:cxnLst/>
            <a:rect l="l" t="t" r="r" b="b"/>
            <a:pathLst>
              <a:path w="2735970" h="1835606" extrusionOk="0">
                <a:moveTo>
                  <a:pt x="1888760" y="1628241"/>
                </a:moveTo>
                <a:lnTo>
                  <a:pt x="2180289" y="1628241"/>
                </a:lnTo>
                <a:lnTo>
                  <a:pt x="2300560" y="1835606"/>
                </a:lnTo>
                <a:lnTo>
                  <a:pt x="411800" y="1835606"/>
                </a:lnTo>
                <a:lnTo>
                  <a:pt x="532071" y="1628242"/>
                </a:lnTo>
                <a:lnTo>
                  <a:pt x="1888760" y="1628242"/>
                </a:lnTo>
                <a:close/>
                <a:moveTo>
                  <a:pt x="1367985" y="730354"/>
                </a:moveTo>
                <a:lnTo>
                  <a:pt x="1888760" y="1628241"/>
                </a:lnTo>
                <a:lnTo>
                  <a:pt x="847210" y="1628241"/>
                </a:lnTo>
                <a:close/>
                <a:moveTo>
                  <a:pt x="1356180" y="207365"/>
                </a:moveTo>
                <a:lnTo>
                  <a:pt x="1513749" y="479036"/>
                </a:lnTo>
                <a:lnTo>
                  <a:pt x="1367985" y="730354"/>
                </a:lnTo>
                <a:lnTo>
                  <a:pt x="1210416" y="458683"/>
                </a:lnTo>
                <a:close/>
                <a:moveTo>
                  <a:pt x="944380" y="1"/>
                </a:moveTo>
                <a:lnTo>
                  <a:pt x="1210416" y="458683"/>
                </a:lnTo>
                <a:lnTo>
                  <a:pt x="532071" y="1628242"/>
                </a:lnTo>
                <a:lnTo>
                  <a:pt x="0" y="1628242"/>
                </a:lnTo>
                <a:close/>
                <a:moveTo>
                  <a:pt x="1791590" y="0"/>
                </a:moveTo>
                <a:lnTo>
                  <a:pt x="2735970" y="1628241"/>
                </a:lnTo>
                <a:lnTo>
                  <a:pt x="2180289" y="1628241"/>
                </a:lnTo>
                <a:lnTo>
                  <a:pt x="1513749" y="47903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456279" y="3992859"/>
            <a:ext cx="338711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 n a l y s I s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on  Movie</a:t>
            </a:r>
            <a:r>
              <a:rPr lang="en-US" altLang="zh-CN" sz="4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endParaRPr sz="40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4418957" y="5386049"/>
            <a:ext cx="3279441" cy="436253"/>
          </a:xfrm>
          <a:prstGeom prst="rect">
            <a:avLst/>
          </a:prstGeom>
          <a:solidFill>
            <a:srgbClr val="CAD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By：Yijun Wang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848670" y="-3"/>
            <a:ext cx="1800000" cy="3420000"/>
          </a:xfrm>
          <a:custGeom>
            <a:avLst/>
            <a:gdLst/>
            <a:ahLst/>
            <a:cxnLst/>
            <a:rect l="l" t="t" r="r" b="b"/>
            <a:pathLst>
              <a:path w="1800000" h="3420000" extrusionOk="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flipH="1">
            <a:off x="8682502" y="-3"/>
            <a:ext cx="1800000" cy="3420000"/>
          </a:xfrm>
          <a:custGeom>
            <a:avLst/>
            <a:gdLst/>
            <a:ahLst/>
            <a:cxnLst/>
            <a:rect l="l" t="t" r="r" b="b"/>
            <a:pathLst>
              <a:path w="1800000" h="3420000" extrusionOk="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1999" cy="34245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4"/>
          <p:cNvGrpSpPr/>
          <p:nvPr/>
        </p:nvGrpSpPr>
        <p:grpSpPr>
          <a:xfrm>
            <a:off x="4896090" y="966778"/>
            <a:ext cx="2735970" cy="1835606"/>
            <a:chOff x="5079253" y="572273"/>
            <a:chExt cx="2735970" cy="1835606"/>
          </a:xfrm>
        </p:grpSpPr>
        <p:sp>
          <p:nvSpPr>
            <p:cNvPr id="250" name="Google Shape;250;p14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4"/>
          <p:cNvSpPr txBox="1"/>
          <p:nvPr/>
        </p:nvSpPr>
        <p:spPr>
          <a:xfrm>
            <a:off x="3948341" y="4171840"/>
            <a:ext cx="460785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sz="6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3810000" y="5406959"/>
            <a:ext cx="46078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Yijun Wang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610" y="-14990"/>
            <a:ext cx="4281765" cy="6872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5"/>
          <p:cNvSpPr/>
          <p:nvPr/>
        </p:nvSpPr>
        <p:spPr>
          <a:xfrm>
            <a:off x="1171610" y="-14991"/>
            <a:ext cx="4281765" cy="6872990"/>
          </a:xfrm>
          <a:custGeom>
            <a:avLst/>
            <a:gdLst/>
            <a:ahLst/>
            <a:cxnLst/>
            <a:rect l="l" t="t" r="r" b="b"/>
            <a:pathLst>
              <a:path w="4281765" h="6872990" extrusionOk="0">
                <a:moveTo>
                  <a:pt x="1990644" y="3293359"/>
                </a:moveTo>
                <a:lnTo>
                  <a:pt x="2571048" y="4294055"/>
                </a:lnTo>
                <a:lnTo>
                  <a:pt x="1410241" y="4294055"/>
                </a:lnTo>
                <a:close/>
                <a:moveTo>
                  <a:pt x="2462522" y="2479777"/>
                </a:moveTo>
                <a:lnTo>
                  <a:pt x="1990644" y="3293359"/>
                </a:lnTo>
                <a:lnTo>
                  <a:pt x="1632857" y="2676485"/>
                </a:lnTo>
                <a:lnTo>
                  <a:pt x="694666" y="4294055"/>
                </a:lnTo>
                <a:lnTo>
                  <a:pt x="1410241" y="4294055"/>
                </a:lnTo>
                <a:lnTo>
                  <a:pt x="1225402" y="4612742"/>
                </a:lnTo>
                <a:lnTo>
                  <a:pt x="3699642" y="4612742"/>
                </a:lnTo>
                <a:close/>
                <a:moveTo>
                  <a:pt x="0" y="0"/>
                </a:moveTo>
                <a:lnTo>
                  <a:pt x="4281765" y="0"/>
                </a:lnTo>
                <a:lnTo>
                  <a:pt x="4281765" y="6872990"/>
                </a:lnTo>
                <a:lnTo>
                  <a:pt x="0" y="6872990"/>
                </a:lnTo>
                <a:close/>
              </a:path>
            </a:pathLst>
          </a:custGeom>
          <a:solidFill>
            <a:schemeClr val="lt1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8987" y="1869365"/>
            <a:ext cx="5957316" cy="211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t="-94"/>
          <a:stretch/>
        </p:blipFill>
        <p:spPr>
          <a:xfrm>
            <a:off x="0" y="0"/>
            <a:ext cx="12192000" cy="686544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 rot="10800000" flipH="1">
            <a:off x="8927872" y="1246911"/>
            <a:ext cx="1961804" cy="1691210"/>
          </a:xfrm>
          <a:prstGeom prst="triangle">
            <a:avLst>
              <a:gd name="adj" fmla="val 50000"/>
            </a:avLst>
          </a:prstGeom>
          <a:solidFill>
            <a:srgbClr val="9DC1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9749923" y="865418"/>
            <a:ext cx="29427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423389" y="3658083"/>
            <a:ext cx="4403420" cy="2325316"/>
          </a:xfrm>
          <a:prstGeom prst="rect">
            <a:avLst/>
          </a:prstGeom>
          <a:solidFill>
            <a:srgbClr val="9DC1D9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55001" y="3875691"/>
            <a:ext cx="4322122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dataset contains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6664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variables, 4 service platform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- Netflix,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- Hulu,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-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Prime.Video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- Disney.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/>
              <a:cs typeface="Calibri"/>
              <a:sym typeface="Calibri"/>
            </a:endParaRPr>
          </a:p>
          <a:p>
            <a:r>
              <a:rPr lang="en-US" sz="1400" b="0" i="0" u="none" strike="noStrike" cap="none" dirty="0">
                <a:solidFill>
                  <a:srgbClr val="3F3E40"/>
                </a:solidFill>
                <a:latin typeface="Calibri"/>
                <a:ea typeface="Calibri"/>
                <a:cs typeface="Calibri"/>
                <a:sym typeface="Calibri"/>
              </a:rPr>
              <a:t>Total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6664</a:t>
            </a:r>
            <a:r>
              <a:rPr lang="en-US" sz="1400" b="0" i="0" u="none" strike="noStrike" cap="none" dirty="0">
                <a:solidFill>
                  <a:srgbClr val="3F3E40"/>
                </a:solidFill>
                <a:latin typeface="Calibri"/>
                <a:ea typeface="Calibri"/>
                <a:cs typeface="Calibri"/>
                <a:sym typeface="Calibri"/>
              </a:rPr>
              <a:t> ID in this dataset.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3CDC9-4676-4EA6-8520-C5A92513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59" y="206892"/>
            <a:ext cx="6695035" cy="251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FFAB1-A937-4A97-AE53-65776CC50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923" y="3581583"/>
            <a:ext cx="6561277" cy="267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8"/>
          <p:cNvGrpSpPr/>
          <p:nvPr/>
        </p:nvGrpSpPr>
        <p:grpSpPr>
          <a:xfrm>
            <a:off x="10114032" y="450783"/>
            <a:ext cx="2021395" cy="1356186"/>
            <a:chOff x="5079253" y="572273"/>
            <a:chExt cx="2735970" cy="1835606"/>
          </a:xfrm>
        </p:grpSpPr>
        <p:sp>
          <p:nvSpPr>
            <p:cNvPr id="180" name="Google Shape;180;p8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BCD2E3">
                  <a:alpha val="4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BCD2E3">
                  <a:alpha val="4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BCD2E3">
                  <a:alpha val="4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8"/>
          <p:cNvSpPr/>
          <p:nvPr/>
        </p:nvSpPr>
        <p:spPr>
          <a:xfrm rot="5400000">
            <a:off x="4807251" y="2191960"/>
            <a:ext cx="10223292" cy="151575"/>
          </a:xfrm>
          <a:prstGeom prst="rect">
            <a:avLst/>
          </a:prstGeom>
          <a:solidFill>
            <a:srgbClr val="BCD2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9174470" y="3221847"/>
            <a:ext cx="2864314" cy="522234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CD2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</a:rPr>
              <a:t>Data Clean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D4F667-3CCA-456C-A091-A25CD955F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" y="652017"/>
            <a:ext cx="6471607" cy="21186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CB9112-A45B-4B46-BFBA-7554A5786CA4}"/>
              </a:ext>
            </a:extLst>
          </p:cNvPr>
          <p:cNvSpPr txBox="1"/>
          <p:nvPr/>
        </p:nvSpPr>
        <p:spPr>
          <a:xfrm>
            <a:off x="340868" y="188524"/>
            <a:ext cx="515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“/100” from Rotten Tomatoes and “/10” from IMDb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0580DB-88F0-4E76-A335-1D52C43DF280}"/>
              </a:ext>
            </a:extLst>
          </p:cNvPr>
          <p:cNvSpPr txBox="1"/>
          <p:nvPr/>
        </p:nvSpPr>
        <p:spPr>
          <a:xfrm>
            <a:off x="7252552" y="2392941"/>
            <a:ext cx="6094476" cy="461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2D3B45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sz="14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emove blank value from “Age”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35431F-753A-4ADE-B392-DCC7DFFB4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552" y="2216573"/>
            <a:ext cx="3261688" cy="27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94602-6285-4B38-AA48-3830BDEE0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68" y="3340126"/>
            <a:ext cx="7390418" cy="29468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6F6953-456D-441E-9509-BEB85C6E8033}"/>
              </a:ext>
            </a:extLst>
          </p:cNvPr>
          <p:cNvSpPr txBox="1"/>
          <p:nvPr/>
        </p:nvSpPr>
        <p:spPr>
          <a:xfrm>
            <a:off x="2363724" y="5979210"/>
            <a:ext cx="6519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Changing the data from wide to longer format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1594142" y="1594143"/>
            <a:ext cx="6857998" cy="366971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2" y="0"/>
            <a:ext cx="3669710" cy="6857999"/>
          </a:xfrm>
          <a:prstGeom prst="rect">
            <a:avLst/>
          </a:prstGeom>
          <a:solidFill>
            <a:srgbClr val="DCE3F0">
              <a:alpha val="5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4"/>
          <p:cNvGrpSpPr/>
          <p:nvPr/>
        </p:nvGrpSpPr>
        <p:grpSpPr>
          <a:xfrm>
            <a:off x="1142869" y="997789"/>
            <a:ext cx="2735970" cy="1835606"/>
            <a:chOff x="5079253" y="572273"/>
            <a:chExt cx="2735970" cy="1835606"/>
          </a:xfrm>
        </p:grpSpPr>
        <p:sp>
          <p:nvSpPr>
            <p:cNvPr id="121" name="Google Shape;121;p4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4"/>
          <p:cNvSpPr txBox="1"/>
          <p:nvPr/>
        </p:nvSpPr>
        <p:spPr>
          <a:xfrm>
            <a:off x="211947" y="2833394"/>
            <a:ext cx="308837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 err="1">
                <a:solidFill>
                  <a:srgbClr val="262626"/>
                </a:solidFill>
              </a:rPr>
              <a:t>Visualiztion</a:t>
            </a:r>
            <a:endParaRPr sz="18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3EAB38-7A19-4E73-B8AD-5EC9EFEDF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6" y="4504737"/>
            <a:ext cx="3066554" cy="23532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165710-76B8-47E5-B550-C0BFF3D1262A}"/>
              </a:ext>
            </a:extLst>
          </p:cNvPr>
          <p:cNvSpPr txBox="1"/>
          <p:nvPr/>
        </p:nvSpPr>
        <p:spPr>
          <a:xfrm>
            <a:off x="3720353" y="4813999"/>
            <a:ext cx="2375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Netflix occupies more than half of the number of movies, the least is Disney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0044591-DFB6-42B2-83BD-D59893434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29" y="279886"/>
            <a:ext cx="4235038" cy="27411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C00D45-3540-4F42-8F95-B693C97FDC25}"/>
              </a:ext>
            </a:extLst>
          </p:cNvPr>
          <p:cNvSpPr txBox="1"/>
          <p:nvPr/>
        </p:nvSpPr>
        <p:spPr>
          <a:xfrm>
            <a:off x="5766168" y="3120733"/>
            <a:ext cx="143884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5">
                    <a:lumMod val="75000"/>
                  </a:schemeClr>
                </a:solidFill>
              </a:rPr>
              <a:t>Regardless of the age group, it is Netflix that shows the most movies. Prime Video is next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119A36F-5349-4AAF-99FE-385944608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96" y="3836943"/>
            <a:ext cx="4352925" cy="2830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57B185C1-60FE-449D-AF18-93ECB8B1A4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7017" y="5577843"/>
            <a:ext cx="457201" cy="4206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6C75897F-9F63-42AB-A260-1BBFED7A4342}"/>
              </a:ext>
            </a:extLst>
          </p:cNvPr>
          <p:cNvSpPr/>
          <p:nvPr/>
        </p:nvSpPr>
        <p:spPr>
          <a:xfrm rot="11397037">
            <a:off x="5381637" y="2913956"/>
            <a:ext cx="616232" cy="43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66AB0D-4F70-4471-820B-864C34A06D76}"/>
              </a:ext>
            </a:extLst>
          </p:cNvPr>
          <p:cNvSpPr txBox="1"/>
          <p:nvPr/>
        </p:nvSpPr>
        <p:spPr>
          <a:xfrm>
            <a:off x="9723121" y="1820728"/>
            <a:ext cx="246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Here are the Rotten Tomatoes ratings for movies shown on different platforms</a:t>
            </a:r>
          </a:p>
          <a:p>
            <a:endParaRPr lang="en-US" altLang="zh-CN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   - Netflix has an average rating</a:t>
            </a:r>
          </a:p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   - Disney's rating is low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C0232B87-38C3-49F6-9BA9-49BF94EA59D7}"/>
              </a:ext>
            </a:extLst>
          </p:cNvPr>
          <p:cNvSpPr/>
          <p:nvPr/>
        </p:nvSpPr>
        <p:spPr>
          <a:xfrm>
            <a:off x="9150689" y="2776239"/>
            <a:ext cx="320040" cy="1060704"/>
          </a:xfrm>
          <a:prstGeom prst="curvedRightArrow">
            <a:avLst/>
          </a:prstGeom>
          <a:solidFill>
            <a:srgbClr val="CAD5E8"/>
          </a:solidFill>
          <a:ln>
            <a:solidFill>
              <a:srgbClr val="CAD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3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05" name="Google Shape;105;p3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3"/>
          <p:cNvSpPr txBox="1"/>
          <p:nvPr/>
        </p:nvSpPr>
        <p:spPr>
          <a:xfrm>
            <a:off x="1049918" y="1646426"/>
            <a:ext cx="369241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</a:t>
            </a:r>
            <a:r>
              <a:rPr lang="en-US" altLang="zh-CN" sz="5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uestion</a:t>
            </a:r>
            <a:endParaRPr sz="50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3"/>
          <p:cNvSpPr/>
          <p:nvPr/>
        </p:nvSpPr>
        <p:spPr>
          <a:xfrm rot="5400000">
            <a:off x="2460654" y="-373166"/>
            <a:ext cx="2604055" cy="5425529"/>
          </a:xfrm>
          <a:custGeom>
            <a:avLst/>
            <a:gdLst/>
            <a:ahLst/>
            <a:cxnLst/>
            <a:rect l="l" t="t" r="r" b="b"/>
            <a:pathLst>
              <a:path w="2604055" h="5425529" extrusionOk="0">
                <a:moveTo>
                  <a:pt x="2450573" y="2719719"/>
                </a:moveTo>
                <a:lnTo>
                  <a:pt x="2450573" y="2611719"/>
                </a:lnTo>
                <a:lnTo>
                  <a:pt x="2604055" y="2611719"/>
                </a:lnTo>
                <a:lnTo>
                  <a:pt x="2604055" y="2719719"/>
                </a:lnTo>
                <a:close/>
                <a:moveTo>
                  <a:pt x="2342573" y="2611719"/>
                </a:moveTo>
                <a:lnTo>
                  <a:pt x="2342573" y="0"/>
                </a:lnTo>
                <a:lnTo>
                  <a:pt x="2450573" y="0"/>
                </a:lnTo>
                <a:lnTo>
                  <a:pt x="2450573" y="2611719"/>
                </a:lnTo>
                <a:close/>
                <a:moveTo>
                  <a:pt x="2342573" y="5425529"/>
                </a:moveTo>
                <a:lnTo>
                  <a:pt x="2342573" y="2719719"/>
                </a:lnTo>
                <a:lnTo>
                  <a:pt x="2450573" y="2719719"/>
                </a:lnTo>
                <a:lnTo>
                  <a:pt x="2450573" y="5425529"/>
                </a:lnTo>
                <a:close/>
                <a:moveTo>
                  <a:pt x="0" y="2719719"/>
                </a:moveTo>
                <a:lnTo>
                  <a:pt x="0" y="2611719"/>
                </a:lnTo>
                <a:lnTo>
                  <a:pt x="2342573" y="2611719"/>
                </a:lnTo>
                <a:lnTo>
                  <a:pt x="2342573" y="2719719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5716555" y="3687414"/>
            <a:ext cx="3600000" cy="1800000"/>
          </a:xfrm>
          <a:custGeom>
            <a:avLst/>
            <a:gdLst/>
            <a:ahLst/>
            <a:cxnLst/>
            <a:rect l="l" t="t" r="r" b="b"/>
            <a:pathLst>
              <a:path w="3600000" h="1800000" extrusionOk="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F35FDA-A62C-455F-A9DF-6350BE8A89EA}"/>
              </a:ext>
            </a:extLst>
          </p:cNvPr>
          <p:cNvSpPr txBox="1"/>
          <p:nvPr/>
        </p:nvSpPr>
        <p:spPr>
          <a:xfrm>
            <a:off x="4179712" y="371073"/>
            <a:ext cx="6096000" cy="10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Question 1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u="sn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mean of </a:t>
            </a:r>
            <a:r>
              <a:rPr lang="en-US" sz="1400" u="sng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Rotten.Tomatoes</a:t>
            </a:r>
            <a:r>
              <a:rPr lang="en-US" sz="1400" u="sn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is greater equal to 55 or less than 55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953A4C-9C85-46FA-A6C8-92AD3BC48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296" y="4325112"/>
            <a:ext cx="59436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D72C07-CC12-45CF-B8AE-9140E8046A42}"/>
              </a:ext>
            </a:extLst>
          </p:cNvPr>
          <p:cNvSpPr txBox="1"/>
          <p:nvPr/>
        </p:nvSpPr>
        <p:spPr>
          <a:xfrm>
            <a:off x="5177740" y="1677902"/>
            <a:ext cx="6094476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(Ho) </a:t>
            </a:r>
            <a:r>
              <a:rPr lang="en-US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Null Hypothesis</a:t>
            </a: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The mean of </a:t>
            </a:r>
            <a:r>
              <a:rPr lang="en-US" sz="12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Rotten.Tomatoes</a:t>
            </a: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&gt;= 55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(Ha) </a:t>
            </a:r>
            <a:r>
              <a:rPr lang="en-US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Alternate Hypothesis</a:t>
            </a: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The mean of </a:t>
            </a:r>
            <a:r>
              <a:rPr lang="en-US" sz="12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Rotten.Tomatoes</a:t>
            </a: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&lt; 55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69A829-5341-4106-BC50-29E33BB98D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4" y="3687414"/>
            <a:ext cx="2070075" cy="135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021161-BD2A-473F-844C-1E0C2EFE33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312" y="3690082"/>
            <a:ext cx="2070075" cy="1345594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60D093-6DA9-4885-984A-C74B281D10C6}"/>
              </a:ext>
            </a:extLst>
          </p:cNvPr>
          <p:cNvSpPr txBox="1"/>
          <p:nvPr/>
        </p:nvSpPr>
        <p:spPr>
          <a:xfrm>
            <a:off x="70104" y="5084616"/>
            <a:ext cx="28982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 </a:t>
            </a:r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Bar chart of Rotten. Tomatoes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941950-7EB0-4E2F-9A7D-798F43C1D27F}"/>
              </a:ext>
            </a:extLst>
          </p:cNvPr>
          <p:cNvSpPr txBox="1"/>
          <p:nvPr/>
        </p:nvSpPr>
        <p:spPr>
          <a:xfrm>
            <a:off x="2500757" y="5081948"/>
            <a:ext cx="267698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Each platform of Rotten. Tomatoes</a:t>
            </a:r>
          </a:p>
          <a:p>
            <a:endParaRPr 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2DE6B4-16FA-41A6-9AB8-D1C044DF231E}"/>
              </a:ext>
            </a:extLst>
          </p:cNvPr>
          <p:cNvSpPr txBox="1"/>
          <p:nvPr/>
        </p:nvSpPr>
        <p:spPr>
          <a:xfrm>
            <a:off x="190561" y="5633205"/>
            <a:ext cx="60944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95% Confidence interval for difference: (56.52514,57.09407)</a:t>
            </a:r>
          </a:p>
          <a:p>
            <a:r>
              <a:rPr lang="en-US" sz="1100" dirty="0"/>
              <a:t>Difference: 7079</a:t>
            </a:r>
          </a:p>
          <a:p>
            <a:r>
              <a:rPr lang="en-US" sz="1100" dirty="0"/>
              <a:t>T-value = 391.48, P-value &lt;2.2e-16 (&lt;0.05)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AF2184-001B-4C32-AE63-71E991F66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4186" y1="46707" x2="44186" y2="46707"/>
                        <a14:foregroundMark x1="49502" y1="46707" x2="49502" y2="46707"/>
                        <a14:foregroundMark x1="56811" y1="49701" x2="56811" y2="49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7869" y="2703952"/>
            <a:ext cx="855035" cy="4743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7A87392-4D71-4A00-B7FA-A6CD16D739F4}"/>
              </a:ext>
            </a:extLst>
          </p:cNvPr>
          <p:cNvSpPr txBox="1"/>
          <p:nvPr/>
        </p:nvSpPr>
        <p:spPr>
          <a:xfrm>
            <a:off x="4993687" y="2780587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average score of Rotten Tomatoes is less than 55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1601FC6-2DA5-491A-8CA3-FD3D6B80B41B}"/>
              </a:ext>
            </a:extLst>
          </p:cNvPr>
          <p:cNvSpPr/>
          <p:nvPr/>
        </p:nvSpPr>
        <p:spPr>
          <a:xfrm rot="10800000">
            <a:off x="9052560" y="2951769"/>
            <a:ext cx="100584" cy="11148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5"/>
          <p:cNvGrpSpPr/>
          <p:nvPr/>
        </p:nvGrpSpPr>
        <p:grpSpPr>
          <a:xfrm>
            <a:off x="7911356" y="1761302"/>
            <a:ext cx="2735970" cy="1835606"/>
            <a:chOff x="5079253" y="572273"/>
            <a:chExt cx="2735970" cy="1835606"/>
          </a:xfrm>
        </p:grpSpPr>
        <p:sp>
          <p:nvSpPr>
            <p:cNvPr id="138" name="Google Shape;138;p5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08;p3">
            <a:extLst>
              <a:ext uri="{FF2B5EF4-FFF2-40B4-BE49-F238E27FC236}">
                <a16:creationId xmlns:a16="http://schemas.microsoft.com/office/drawing/2014/main" id="{D6B520E3-1DCF-4173-B237-628B58D03AE2}"/>
              </a:ext>
            </a:extLst>
          </p:cNvPr>
          <p:cNvSpPr txBox="1"/>
          <p:nvPr/>
        </p:nvSpPr>
        <p:spPr>
          <a:xfrm>
            <a:off x="8159810" y="2735173"/>
            <a:ext cx="369241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</a:t>
            </a:r>
            <a:r>
              <a:rPr lang="en-US" altLang="zh-CN" sz="5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uestion</a:t>
            </a:r>
            <a:endParaRPr sz="50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8F88F-D640-47B1-9B1B-F1552F9CFB82}"/>
              </a:ext>
            </a:extLst>
          </p:cNvPr>
          <p:cNvSpPr txBox="1"/>
          <p:nvPr/>
        </p:nvSpPr>
        <p:spPr>
          <a:xfrm>
            <a:off x="4737496" y="437022"/>
            <a:ext cx="6096000" cy="10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Question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u="sn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"16+"&amp;"all “has any difference on Rotten. Tomatoes score?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D3C636-13E3-46FC-A084-BDA4AF182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956" y="4416744"/>
            <a:ext cx="5944115" cy="13656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D3348A-A01B-4A15-8E90-3EEE9676D25E}"/>
              </a:ext>
            </a:extLst>
          </p:cNvPr>
          <p:cNvSpPr txBox="1"/>
          <p:nvPr/>
        </p:nvSpPr>
        <p:spPr>
          <a:xfrm>
            <a:off x="477844" y="1292268"/>
            <a:ext cx="4727233" cy="658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(Ho)</a:t>
            </a: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Null Hypothesis</a:t>
            </a: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The Difference is equal to 0.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(Ha) </a:t>
            </a: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Alternate Hypothesis</a:t>
            </a: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The Difference is not equal to 0.</a:t>
            </a:r>
          </a:p>
        </p:txBody>
      </p:sp>
      <p:sp>
        <p:nvSpPr>
          <p:cNvPr id="136" name="Google Shape;136;p5"/>
          <p:cNvSpPr/>
          <p:nvPr/>
        </p:nvSpPr>
        <p:spPr>
          <a:xfrm rot="5400000">
            <a:off x="6131454" y="455000"/>
            <a:ext cx="5873867" cy="5628419"/>
          </a:xfrm>
          <a:custGeom>
            <a:avLst/>
            <a:gdLst/>
            <a:ahLst/>
            <a:cxnLst/>
            <a:rect l="l" t="t" r="r" b="b"/>
            <a:pathLst>
              <a:path w="5873867" h="5628419" extrusionOk="0">
                <a:moveTo>
                  <a:pt x="3676114" y="972077"/>
                </a:moveTo>
                <a:lnTo>
                  <a:pt x="3676114" y="864076"/>
                </a:lnTo>
                <a:lnTo>
                  <a:pt x="5873867" y="864076"/>
                </a:lnTo>
                <a:lnTo>
                  <a:pt x="5873867" y="972077"/>
                </a:lnTo>
                <a:close/>
                <a:moveTo>
                  <a:pt x="3569166" y="864076"/>
                </a:moveTo>
                <a:lnTo>
                  <a:pt x="3569166" y="0"/>
                </a:lnTo>
                <a:lnTo>
                  <a:pt x="3676114" y="0"/>
                </a:lnTo>
                <a:lnTo>
                  <a:pt x="3676114" y="864076"/>
                </a:lnTo>
                <a:close/>
                <a:moveTo>
                  <a:pt x="3569166" y="5628419"/>
                </a:moveTo>
                <a:lnTo>
                  <a:pt x="3569166" y="972077"/>
                </a:lnTo>
                <a:lnTo>
                  <a:pt x="3676114" y="972077"/>
                </a:lnTo>
                <a:lnTo>
                  <a:pt x="3676114" y="5628419"/>
                </a:lnTo>
                <a:close/>
                <a:moveTo>
                  <a:pt x="0" y="972077"/>
                </a:moveTo>
                <a:lnTo>
                  <a:pt x="0" y="864076"/>
                </a:lnTo>
                <a:lnTo>
                  <a:pt x="3569166" y="864076"/>
                </a:lnTo>
                <a:lnTo>
                  <a:pt x="3569166" y="972077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B2667-F840-46C1-AFE5-F427F8B771FC}"/>
              </a:ext>
            </a:extLst>
          </p:cNvPr>
          <p:cNvSpPr txBox="1"/>
          <p:nvPr/>
        </p:nvSpPr>
        <p:spPr>
          <a:xfrm>
            <a:off x="993409" y="2138473"/>
            <a:ext cx="6094476" cy="167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Difference = mu (A Sample) – mu (B Sample)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Ho: Null Hypothesis: Difference = 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Ha: Alternate Hypothesis: Difference ≠ 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95% Confidence interval for difference: (1.707981, 5.670490)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Difference: 487.2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T-value = 3.6587, P-value = 0.0002812 </a:t>
            </a:r>
            <a:r>
              <a:rPr lang="zh-CN" alt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&lt;0.05)</a:t>
            </a:r>
            <a:endParaRPr lang="en-US" sz="1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753A7C-1AEB-4CDA-9381-8772F7F49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186" y1="46707" x2="44186" y2="46707"/>
                        <a14:foregroundMark x1="49502" y1="46707" x2="49502" y2="46707"/>
                        <a14:foregroundMark x1="56811" y1="49701" x2="56811" y2="49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374" y="4564742"/>
            <a:ext cx="855035" cy="4743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77403C-0EFE-4AE4-9EF0-1AC02100A524}"/>
              </a:ext>
            </a:extLst>
          </p:cNvPr>
          <p:cNvSpPr txBox="1"/>
          <p:nvPr/>
        </p:nvSpPr>
        <p:spPr>
          <a:xfrm>
            <a:off x="639929" y="5097130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Difference between “16+” and “All” is not equal to zero.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3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05" name="Google Shape;105;p3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3"/>
          <p:cNvSpPr txBox="1"/>
          <p:nvPr/>
        </p:nvSpPr>
        <p:spPr>
          <a:xfrm>
            <a:off x="1049918" y="1646426"/>
            <a:ext cx="369241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</a:t>
            </a:r>
            <a:r>
              <a:rPr lang="en-US" altLang="zh-CN" sz="5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uestion</a:t>
            </a:r>
            <a:endParaRPr sz="50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3"/>
          <p:cNvSpPr/>
          <p:nvPr/>
        </p:nvSpPr>
        <p:spPr>
          <a:xfrm rot="5400000">
            <a:off x="2460654" y="-373166"/>
            <a:ext cx="2604055" cy="5425529"/>
          </a:xfrm>
          <a:custGeom>
            <a:avLst/>
            <a:gdLst/>
            <a:ahLst/>
            <a:cxnLst/>
            <a:rect l="l" t="t" r="r" b="b"/>
            <a:pathLst>
              <a:path w="2604055" h="5425529" extrusionOk="0">
                <a:moveTo>
                  <a:pt x="2450573" y="2719719"/>
                </a:moveTo>
                <a:lnTo>
                  <a:pt x="2450573" y="2611719"/>
                </a:lnTo>
                <a:lnTo>
                  <a:pt x="2604055" y="2611719"/>
                </a:lnTo>
                <a:lnTo>
                  <a:pt x="2604055" y="2719719"/>
                </a:lnTo>
                <a:close/>
                <a:moveTo>
                  <a:pt x="2342573" y="2611719"/>
                </a:moveTo>
                <a:lnTo>
                  <a:pt x="2342573" y="0"/>
                </a:lnTo>
                <a:lnTo>
                  <a:pt x="2450573" y="0"/>
                </a:lnTo>
                <a:lnTo>
                  <a:pt x="2450573" y="2611719"/>
                </a:lnTo>
                <a:close/>
                <a:moveTo>
                  <a:pt x="2342573" y="5425529"/>
                </a:moveTo>
                <a:lnTo>
                  <a:pt x="2342573" y="2719719"/>
                </a:lnTo>
                <a:lnTo>
                  <a:pt x="2450573" y="2719719"/>
                </a:lnTo>
                <a:lnTo>
                  <a:pt x="2450573" y="5425529"/>
                </a:lnTo>
                <a:close/>
                <a:moveTo>
                  <a:pt x="0" y="2719719"/>
                </a:moveTo>
                <a:lnTo>
                  <a:pt x="0" y="2611719"/>
                </a:lnTo>
                <a:lnTo>
                  <a:pt x="2342573" y="2611719"/>
                </a:lnTo>
                <a:lnTo>
                  <a:pt x="2342573" y="2719719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5716555" y="3687414"/>
            <a:ext cx="3600000" cy="1800000"/>
          </a:xfrm>
          <a:custGeom>
            <a:avLst/>
            <a:gdLst/>
            <a:ahLst/>
            <a:cxnLst/>
            <a:rect l="l" t="t" r="r" b="b"/>
            <a:pathLst>
              <a:path w="3600000" h="1800000" extrusionOk="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F35FDA-A62C-455F-A9DF-6350BE8A89EA}"/>
              </a:ext>
            </a:extLst>
          </p:cNvPr>
          <p:cNvSpPr txBox="1"/>
          <p:nvPr/>
        </p:nvSpPr>
        <p:spPr>
          <a:xfrm>
            <a:off x="2990135" y="270115"/>
            <a:ext cx="6838808" cy="10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Question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u="sn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 there a correlation between Runtime and Rotten Tomatoes scores?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AF2184-001B-4C32-AE63-71E991F66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186" y1="46707" x2="44186" y2="46707"/>
                        <a14:foregroundMark x1="49502" y1="46707" x2="49502" y2="46707"/>
                        <a14:foregroundMark x1="56811" y1="49701" x2="56811" y2="49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1208" y="2475638"/>
            <a:ext cx="855035" cy="4743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7A87392-4D71-4A00-B7FA-A6CD16D739F4}"/>
              </a:ext>
            </a:extLst>
          </p:cNvPr>
          <p:cNvSpPr txBox="1"/>
          <p:nvPr/>
        </p:nvSpPr>
        <p:spPr>
          <a:xfrm>
            <a:off x="4892625" y="1400142"/>
            <a:ext cx="609447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Weak variation: 4.94%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equation is considered accurate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positive correlation</a:t>
            </a:r>
          </a:p>
          <a:p>
            <a:pPr marL="285750" indent="-285750">
              <a:buFontTx/>
              <a:buChar char="-"/>
            </a:pPr>
            <a:endParaRPr lang="en-US" i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i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i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1601FC6-2DA5-491A-8CA3-FD3D6B80B41B}"/>
              </a:ext>
            </a:extLst>
          </p:cNvPr>
          <p:cNvSpPr/>
          <p:nvPr/>
        </p:nvSpPr>
        <p:spPr>
          <a:xfrm>
            <a:off x="8551941" y="3132907"/>
            <a:ext cx="100584" cy="11148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9A618-1689-4B00-9774-FED668908D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" y="3655869"/>
            <a:ext cx="2933700" cy="186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411878-85F9-4F2F-8337-E987CE6285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56" y="2016912"/>
            <a:ext cx="251841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8119C8-AE10-49B3-B8E3-78CCF821B3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953" y="4929795"/>
            <a:ext cx="2828925" cy="181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BBD0E5-C30F-4E6F-9C60-537CEC58D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56" y="3916834"/>
            <a:ext cx="310070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B8E818-0E2B-4339-9DB1-C35E6C80DF10}"/>
              </a:ext>
            </a:extLst>
          </p:cNvPr>
          <p:cNvSpPr txBox="1"/>
          <p:nvPr/>
        </p:nvSpPr>
        <p:spPr>
          <a:xfrm>
            <a:off x="3655810" y="4675879"/>
            <a:ext cx="28982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 </a:t>
            </a:r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US" altLang="zh-CN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untime &amp; </a:t>
            </a:r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Rotten. Tomatoes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CB76A5-FA06-4E19-B38F-A5DDB6EAD11F}"/>
              </a:ext>
            </a:extLst>
          </p:cNvPr>
          <p:cNvSpPr txBox="1"/>
          <p:nvPr/>
        </p:nvSpPr>
        <p:spPr>
          <a:xfrm>
            <a:off x="177866" y="5465365"/>
            <a:ext cx="29337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Each platform of Runtime &amp;</a:t>
            </a:r>
          </a:p>
          <a:p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	       Rotten. Tomatoes</a:t>
            </a:r>
          </a:p>
          <a:p>
            <a:endParaRPr lang="en-US" sz="10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068FD-C43E-4565-80ED-627A2C5D27F6}"/>
              </a:ext>
            </a:extLst>
          </p:cNvPr>
          <p:cNvSpPr txBox="1"/>
          <p:nvPr/>
        </p:nvSpPr>
        <p:spPr>
          <a:xfrm>
            <a:off x="9433461" y="5048376"/>
            <a:ext cx="251841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P- value is less than 2.2e-16 (&lt;0.05)</a:t>
            </a:r>
          </a:p>
          <a:p>
            <a:r>
              <a:rPr lang="en-US" sz="1050" dirty="0"/>
              <a:t>Multiple R-squared is 0.04955</a:t>
            </a:r>
          </a:p>
          <a:p>
            <a:r>
              <a:rPr lang="en-US" sz="1050" dirty="0"/>
              <a:t>Adjusted R-squared is 0.04941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A50A56-998A-479A-8DDD-E01C1E21DF3E}"/>
              </a:ext>
            </a:extLst>
          </p:cNvPr>
          <p:cNvSpPr txBox="1"/>
          <p:nvPr/>
        </p:nvSpPr>
        <p:spPr>
          <a:xfrm>
            <a:off x="9878191" y="1192088"/>
            <a:ext cx="25184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Prime Video and NETFLIX : </a:t>
            </a:r>
          </a:p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negative correlation</a:t>
            </a:r>
          </a:p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Disney and Prime Video:</a:t>
            </a:r>
          </a:p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positive correlation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40F487-0E82-47A5-B037-5D9C0BA252BC}"/>
              </a:ext>
            </a:extLst>
          </p:cNvPr>
          <p:cNvSpPr txBox="1"/>
          <p:nvPr/>
        </p:nvSpPr>
        <p:spPr>
          <a:xfrm>
            <a:off x="4594790" y="2505730"/>
            <a:ext cx="41570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More viewers may find the movie good, so they are willing to watch it more times, and thus the higher the score.</a:t>
            </a:r>
          </a:p>
        </p:txBody>
      </p:sp>
    </p:spTree>
    <p:extLst>
      <p:ext uri="{BB962C8B-B14F-4D97-AF65-F5344CB8AC3E}">
        <p14:creationId xmlns:p14="http://schemas.microsoft.com/office/powerpoint/2010/main" val="2560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5"/>
          <p:cNvGrpSpPr/>
          <p:nvPr/>
        </p:nvGrpSpPr>
        <p:grpSpPr>
          <a:xfrm>
            <a:off x="7911356" y="1761302"/>
            <a:ext cx="2735970" cy="1835606"/>
            <a:chOff x="5079253" y="572273"/>
            <a:chExt cx="2735970" cy="1835606"/>
          </a:xfrm>
        </p:grpSpPr>
        <p:sp>
          <p:nvSpPr>
            <p:cNvPr id="138" name="Google Shape;138;p5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CE3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08;p3">
            <a:extLst>
              <a:ext uri="{FF2B5EF4-FFF2-40B4-BE49-F238E27FC236}">
                <a16:creationId xmlns:a16="http://schemas.microsoft.com/office/drawing/2014/main" id="{D6B520E3-1DCF-4173-B237-628B58D03AE2}"/>
              </a:ext>
            </a:extLst>
          </p:cNvPr>
          <p:cNvSpPr txBox="1"/>
          <p:nvPr/>
        </p:nvSpPr>
        <p:spPr>
          <a:xfrm>
            <a:off x="8159810" y="2735173"/>
            <a:ext cx="369241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</a:t>
            </a:r>
            <a:r>
              <a:rPr lang="en-US" altLang="zh-CN" sz="5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uestion</a:t>
            </a:r>
            <a:endParaRPr sz="50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8F88F-D640-47B1-9B1B-F1552F9CFB82}"/>
              </a:ext>
            </a:extLst>
          </p:cNvPr>
          <p:cNvSpPr txBox="1"/>
          <p:nvPr/>
        </p:nvSpPr>
        <p:spPr>
          <a:xfrm>
            <a:off x="4737496" y="437022"/>
            <a:ext cx="6096000" cy="10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Question 4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sz="1400" u="sn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 there a correlation between Year and Rotten Tomatoes scores?</a:t>
            </a:r>
          </a:p>
        </p:txBody>
      </p:sp>
      <p:sp>
        <p:nvSpPr>
          <p:cNvPr id="136" name="Google Shape;136;p5"/>
          <p:cNvSpPr/>
          <p:nvPr/>
        </p:nvSpPr>
        <p:spPr>
          <a:xfrm rot="5400000">
            <a:off x="6131454" y="455000"/>
            <a:ext cx="5873867" cy="5628419"/>
          </a:xfrm>
          <a:custGeom>
            <a:avLst/>
            <a:gdLst/>
            <a:ahLst/>
            <a:cxnLst/>
            <a:rect l="l" t="t" r="r" b="b"/>
            <a:pathLst>
              <a:path w="5873867" h="5628419" extrusionOk="0">
                <a:moveTo>
                  <a:pt x="3676114" y="972077"/>
                </a:moveTo>
                <a:lnTo>
                  <a:pt x="3676114" y="864076"/>
                </a:lnTo>
                <a:lnTo>
                  <a:pt x="5873867" y="864076"/>
                </a:lnTo>
                <a:lnTo>
                  <a:pt x="5873867" y="972077"/>
                </a:lnTo>
                <a:close/>
                <a:moveTo>
                  <a:pt x="3569166" y="864076"/>
                </a:moveTo>
                <a:lnTo>
                  <a:pt x="3569166" y="0"/>
                </a:lnTo>
                <a:lnTo>
                  <a:pt x="3676114" y="0"/>
                </a:lnTo>
                <a:lnTo>
                  <a:pt x="3676114" y="864076"/>
                </a:lnTo>
                <a:close/>
                <a:moveTo>
                  <a:pt x="3569166" y="5628419"/>
                </a:moveTo>
                <a:lnTo>
                  <a:pt x="3569166" y="972077"/>
                </a:lnTo>
                <a:lnTo>
                  <a:pt x="3676114" y="972077"/>
                </a:lnTo>
                <a:lnTo>
                  <a:pt x="3676114" y="5628419"/>
                </a:lnTo>
                <a:close/>
                <a:moveTo>
                  <a:pt x="0" y="972077"/>
                </a:moveTo>
                <a:lnTo>
                  <a:pt x="0" y="864076"/>
                </a:lnTo>
                <a:lnTo>
                  <a:pt x="3569166" y="864076"/>
                </a:lnTo>
                <a:lnTo>
                  <a:pt x="3569166" y="972077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753A7C-1AEB-4CDA-9381-8772F7F49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186" y1="46707" x2="44186" y2="46707"/>
                        <a14:foregroundMark x1="49502" y1="46707" x2="49502" y2="46707"/>
                        <a14:foregroundMark x1="56811" y1="49701" x2="56811" y2="49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232" y="5404907"/>
            <a:ext cx="855035" cy="4743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77403C-0EFE-4AE4-9EF0-1AC02100A524}"/>
              </a:ext>
            </a:extLst>
          </p:cNvPr>
          <p:cNvSpPr txBox="1"/>
          <p:nvPr/>
        </p:nvSpPr>
        <p:spPr>
          <a:xfrm>
            <a:off x="777240" y="5487725"/>
            <a:ext cx="4829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rating will decrease year by year along with the increasing number of movies.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92B5A4-FF24-41F8-B23B-A3E3686C3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" y="332276"/>
            <a:ext cx="2771775" cy="1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FD8714-740E-4B44-BB5A-87ABA9D34C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53" y="1739971"/>
            <a:ext cx="31686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4FA426-F2C4-4D8A-8A78-2DBC653B0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60" y="4143248"/>
            <a:ext cx="4342389" cy="252331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3D5683-5367-4B46-9807-1962781C958E}"/>
              </a:ext>
            </a:extLst>
          </p:cNvPr>
          <p:cNvSpPr txBox="1"/>
          <p:nvPr/>
        </p:nvSpPr>
        <p:spPr>
          <a:xfrm>
            <a:off x="3687167" y="3835471"/>
            <a:ext cx="29337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Each platform of Runtime &amp; Year</a:t>
            </a:r>
          </a:p>
          <a:p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48ACFF-8B83-4413-942D-A30CFBEAB609}"/>
              </a:ext>
            </a:extLst>
          </p:cNvPr>
          <p:cNvSpPr txBox="1"/>
          <p:nvPr/>
        </p:nvSpPr>
        <p:spPr>
          <a:xfrm>
            <a:off x="530981" y="2086621"/>
            <a:ext cx="28982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 </a:t>
            </a:r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Year</a:t>
            </a:r>
            <a:r>
              <a:rPr lang="en-US" altLang="zh-CN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 &amp; </a:t>
            </a:r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Rotten. Tomatoes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40EEF2-049A-412A-9E10-2EA3DCD765D4}"/>
              </a:ext>
            </a:extLst>
          </p:cNvPr>
          <p:cNvSpPr txBox="1"/>
          <p:nvPr/>
        </p:nvSpPr>
        <p:spPr>
          <a:xfrm>
            <a:off x="482916" y="4195410"/>
            <a:ext cx="251841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P- value is less than 2.2e-16 (&lt;0.05)</a:t>
            </a:r>
          </a:p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Multiple R-squared is 0.01671</a:t>
            </a:r>
          </a:p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Adjusted R-squared is 0.01657</a:t>
            </a:r>
          </a:p>
        </p:txBody>
      </p:sp>
    </p:spTree>
    <p:extLst>
      <p:ext uri="{BB962C8B-B14F-4D97-AF65-F5344CB8AC3E}">
        <p14:creationId xmlns:p14="http://schemas.microsoft.com/office/powerpoint/2010/main" val="291659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/>
          <p:nvPr/>
        </p:nvSpPr>
        <p:spPr>
          <a:xfrm>
            <a:off x="770967" y="614083"/>
            <a:ext cx="10739717" cy="5665694"/>
          </a:xfrm>
          <a:prstGeom prst="rect">
            <a:avLst/>
          </a:prstGeom>
          <a:solidFill>
            <a:srgbClr val="DCE3F0">
              <a:alpha val="7254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1703295" y="1392087"/>
            <a:ext cx="33188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Conclusion</a:t>
            </a:r>
            <a:endParaRPr sz="4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1703294" y="2593947"/>
            <a:ext cx="787110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alt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four platforms, the preference is to purchase a membership to Netflix.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alt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Netflix shows a large number of movies of any age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alt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Netflix movie ratings on Rotten Tomatoes are more consistent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alt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Rotten Tomatoes has an unbiased rating with enough data to back it up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alt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Rotten Tomatoes and runtime: the more runtime a movie has, the higher the rating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alt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Rotten Tomatoes and year: rating will decrease year by year along with the increasing number of movies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zh-CN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597</Words>
  <Application>Microsoft Office PowerPoint</Application>
  <PresentationFormat>Widescreen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Helvetica</vt:lpstr>
      <vt:lpstr>Quattrocento Sans</vt:lpstr>
      <vt:lpstr>Calibri</vt:lpstr>
      <vt:lpstr>Calibri Light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Yijun Wang</dc:creator>
  <cp:lastModifiedBy>Yijun</cp:lastModifiedBy>
  <cp:revision>14</cp:revision>
  <dcterms:modified xsi:type="dcterms:W3CDTF">2021-12-17T03:42:17Z</dcterms:modified>
</cp:coreProperties>
</file>